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6" r:id="rId3"/>
    <p:sldId id="282" r:id="rId4"/>
    <p:sldId id="280" r:id="rId5"/>
    <p:sldId id="265" r:id="rId6"/>
    <p:sldId id="278" r:id="rId7"/>
    <p:sldId id="263" r:id="rId8"/>
    <p:sldId id="264" r:id="rId9"/>
    <p:sldId id="276" r:id="rId10"/>
    <p:sldId id="283" r:id="rId11"/>
    <p:sldId id="267" r:id="rId12"/>
    <p:sldId id="268" r:id="rId13"/>
    <p:sldId id="260" r:id="rId14"/>
    <p:sldId id="257" r:id="rId15"/>
    <p:sldId id="261" r:id="rId16"/>
    <p:sldId id="259" r:id="rId17"/>
    <p:sldId id="270" r:id="rId18"/>
    <p:sldId id="269" r:id="rId19"/>
    <p:sldId id="272" r:id="rId20"/>
    <p:sldId id="277" r:id="rId21"/>
    <p:sldId id="271" r:id="rId22"/>
    <p:sldId id="273" r:id="rId23"/>
    <p:sldId id="274" r:id="rId24"/>
    <p:sldId id="275" r:id="rId25"/>
    <p:sldId id="258" r:id="rId26"/>
    <p:sldId id="284" r:id="rId27"/>
    <p:sldId id="281" r:id="rId28"/>
    <p:sldId id="285" r:id="rId29"/>
    <p:sldId id="287" r:id="rId30"/>
    <p:sldId id="266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Tricerri" initials="LT" lastIdx="2" clrIdx="0">
    <p:extLst>
      <p:ext uri="{19B8F6BF-5375-455C-9EA6-DF929625EA0E}">
        <p15:presenceInfo xmlns:p15="http://schemas.microsoft.com/office/powerpoint/2012/main" userId="S-1-5-21-48500248-3163442145-98865046-301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8A437-0011-4761-9BE8-781DF2EAB435}" v="138" dt="2020-04-15T13:10:28.514"/>
    <p1510:client id="{30D86E1F-A070-48CD-84EA-C966763F49D2}" v="603" dt="2020-04-14T14:20:38.315"/>
    <p1510:client id="{84EB2A5D-FE91-4DEC-81B0-064A97988D1A}" v="656" dt="2020-04-15T14:08:54.879"/>
    <p1510:client id="{B9F8C06F-8122-45A5-861E-468519492DF1}" v="988" dt="2020-04-20T13:58:11.063"/>
    <p1510:client id="{D75BD983-B74D-4535-BB67-30AD1C60AC8E}" v="1799" dt="2020-04-16T14:10:38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5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7T16:34:00.710" idx="1">
    <p:pos x="10" y="10"/>
    <p:text>Compile and send the app. It is a minor modification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7T16:35:53.415" idx="2">
    <p:pos x="10" y="10"/>
    <p:text>dll problems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gent.com/blog/collaborating-testers-and-developers-in-hybrid-agile-environmen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cppguid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joelonsoftware.com/2005/05/11/making-wrong-code-look-wron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45FB-1770-4026-B7F4-AFE053C2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52" y="72193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/>
              <a:t>Programming best practices and other stuff about the barbarians </a:t>
            </a:r>
            <a:r>
              <a:rPr lang="en-US" dirty="0"/>
              <a:t/>
            </a:r>
            <a:br>
              <a:rPr lang="en-US" dirty="0"/>
            </a:br>
            <a:r>
              <a:rPr lang="en-US" sz="1400" i="1" dirty="0">
                <a:cs typeface="Calibri Light"/>
              </a:rPr>
              <a:t>(the first day)</a:t>
            </a:r>
          </a:p>
          <a:p>
            <a:endParaRPr lang="en-US" dirty="0">
              <a:cs typeface="Calibri Light"/>
            </a:endParaRPr>
          </a:p>
        </p:txBody>
      </p:sp>
      <p:pic>
        <p:nvPicPr>
          <p:cNvPr id="4" name="Picture 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55B1E254-B773-491F-B54E-90DA50B6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558" y="2752371"/>
            <a:ext cx="3645568" cy="2028363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1485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836" y="2516536"/>
            <a:ext cx="6853943" cy="1325563"/>
          </a:xfrm>
        </p:spPr>
        <p:txBody>
          <a:bodyPr>
            <a:noAutofit/>
          </a:bodyPr>
          <a:lstStyle/>
          <a:p>
            <a:r>
              <a:rPr lang="en-US" sz="5400" dirty="0" smtClean="0"/>
              <a:t>Now is developing time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225" y="5500944"/>
            <a:ext cx="1171220" cy="12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F10863-9430-40C9-960D-5EBD4FB2B86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56F41E-8611-42C0-BB60-F9D7656A9513}"/>
              </a:ext>
            </a:extLst>
          </p:cNvPr>
          <p:cNvSpPr txBox="1">
            <a:spLocks/>
          </p:cNvSpPr>
          <p:nvPr/>
        </p:nvSpPr>
        <p:spPr>
          <a:xfrm>
            <a:off x="3073377" y="108417"/>
            <a:ext cx="7000317" cy="87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a typeface="+mj-lt"/>
                <a:cs typeface="+mj-lt"/>
              </a:rPr>
              <a:t>Code your own wheel</a:t>
            </a:r>
            <a:endParaRPr lang="en-US" sz="5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E1508-A41E-423C-91D4-E9790820F994}"/>
              </a:ext>
            </a:extLst>
          </p:cNvPr>
          <p:cNvSpPr txBox="1"/>
          <p:nvPr/>
        </p:nvSpPr>
        <p:spPr>
          <a:xfrm>
            <a:off x="8891112" y="4238451"/>
            <a:ext cx="33715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Never use it, but you can learn</a:t>
            </a:r>
          </a:p>
          <a:p>
            <a:r>
              <a:rPr lang="en-US" dirty="0">
                <a:cs typeface="Calibri"/>
              </a:rPr>
              <a:t>All is under my control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2" name="Picture 3" descr="A wheel chair sitting in front of a building&#10;&#10;Description generated with very high confidence">
            <a:extLst>
              <a:ext uri="{FF2B5EF4-FFF2-40B4-BE49-F238E27FC236}">
                <a16:creationId xmlns:a16="http://schemas.microsoft.com/office/drawing/2014/main" id="{A837FF5F-3E7F-40E1-B7EE-5985F1A2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163721"/>
            <a:ext cx="27432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128B8C-15D4-42E1-8E25-1ECDBCB32A54}"/>
              </a:ext>
            </a:extLst>
          </p:cNvPr>
          <p:cNvSpPr txBox="1"/>
          <p:nvPr/>
        </p:nvSpPr>
        <p:spPr>
          <a:xfrm>
            <a:off x="502200" y="4231995"/>
            <a:ext cx="372475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Check licenses</a:t>
            </a:r>
          </a:p>
          <a:p>
            <a:r>
              <a:rPr lang="en-US" dirty="0">
                <a:ea typeface="+mn-lt"/>
                <a:cs typeface="+mn-lt"/>
              </a:rPr>
              <a:t>Check library lifetime and OS support</a:t>
            </a:r>
          </a:p>
          <a:p>
            <a:r>
              <a:rPr lang="en-US" dirty="0">
                <a:cs typeface="Calibri"/>
              </a:rPr>
              <a:t>Check cost</a:t>
            </a:r>
          </a:p>
          <a:p>
            <a:r>
              <a:rPr lang="en-US" dirty="0">
                <a:cs typeface="Calibri"/>
              </a:rPr>
              <a:t>Test functionality</a:t>
            </a:r>
          </a:p>
          <a:p>
            <a:r>
              <a:rPr lang="en-US" dirty="0">
                <a:cs typeface="Calibri"/>
              </a:rPr>
              <a:t>Test code efficiency</a:t>
            </a:r>
          </a:p>
          <a:p>
            <a:r>
              <a:rPr lang="en-US" dirty="0">
                <a:cs typeface="Calibri"/>
              </a:rPr>
              <a:t>Test code fault</a:t>
            </a:r>
          </a:p>
          <a:p>
            <a:r>
              <a:rPr lang="en-US" dirty="0">
                <a:cs typeface="Calibri"/>
              </a:rPr>
              <a:t>Test and test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5644E-AA05-4EEC-A9BD-6013812964D3}"/>
              </a:ext>
            </a:extLst>
          </p:cNvPr>
          <p:cNvSpPr txBox="1"/>
          <p:nvPr/>
        </p:nvSpPr>
        <p:spPr>
          <a:xfrm>
            <a:off x="499979" y="3586385"/>
            <a:ext cx="42607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Close code wheel</a:t>
            </a:r>
            <a:endParaRPr lang="en-US" sz="280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D6CECD-5DE9-4806-B9CD-A3BD0F62D273}"/>
              </a:ext>
            </a:extLst>
          </p:cNvPr>
          <p:cNvSpPr txBox="1"/>
          <p:nvPr/>
        </p:nvSpPr>
        <p:spPr>
          <a:xfrm>
            <a:off x="4564319" y="3586385"/>
            <a:ext cx="50224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Open code wheel (GitHub)</a:t>
            </a:r>
            <a:endParaRPr lang="en-US" sz="280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DABF1-C04F-4F4D-8DF7-50C913CC6B17}"/>
              </a:ext>
            </a:extLst>
          </p:cNvPr>
          <p:cNvSpPr txBox="1"/>
          <p:nvPr/>
        </p:nvSpPr>
        <p:spPr>
          <a:xfrm>
            <a:off x="8869289" y="358638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/>
              <a:t>Invent my </a:t>
            </a:r>
            <a:r>
              <a:rPr lang="en-US" sz="2800" dirty="0"/>
              <a:t>wheel</a:t>
            </a:r>
            <a:endParaRPr lang="en-US" sz="2800" dirty="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B19F97-75CC-4314-B10A-2D833CB71722}"/>
              </a:ext>
            </a:extLst>
          </p:cNvPr>
          <p:cNvSpPr txBox="1"/>
          <p:nvPr/>
        </p:nvSpPr>
        <p:spPr>
          <a:xfrm>
            <a:off x="4600415" y="4246721"/>
            <a:ext cx="394624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Check licenses</a:t>
            </a:r>
          </a:p>
          <a:p>
            <a:r>
              <a:rPr lang="en-US" dirty="0">
                <a:ea typeface="+mn-lt"/>
                <a:cs typeface="+mn-lt"/>
              </a:rPr>
              <a:t>Check library lifetime and OS support</a:t>
            </a:r>
          </a:p>
          <a:p>
            <a:r>
              <a:rPr lang="en-US" sz="1000" i="1" dirty="0">
                <a:ea typeface="+mn-lt"/>
                <a:cs typeface="+mn-lt"/>
              </a:rPr>
              <a:t>Test functionality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 dirty="0">
                <a:ea typeface="+mn-lt"/>
                <a:cs typeface="+mn-lt"/>
              </a:rPr>
              <a:t>Test code efficiency</a:t>
            </a:r>
            <a:endParaRPr lang="en-US" dirty="0"/>
          </a:p>
          <a:p>
            <a:r>
              <a:rPr lang="en-US" sz="1000" i="1" dirty="0">
                <a:ea typeface="+mn-lt"/>
                <a:cs typeface="+mn-lt"/>
              </a:rPr>
              <a:t>Test code fault</a:t>
            </a:r>
          </a:p>
          <a:p>
            <a:r>
              <a:rPr lang="en-US" dirty="0">
                <a:ea typeface="+mn-lt"/>
                <a:cs typeface="+mn-lt"/>
              </a:rPr>
              <a:t>All is under my control (</a:t>
            </a:r>
            <a:r>
              <a:rPr lang="en-US" i="1" dirty="0">
                <a:ea typeface="+mn-lt"/>
                <a:cs typeface="+mn-lt"/>
              </a:rPr>
              <a:t>I hope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>
              <a:cs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5EE053-8119-4971-A456-99F26EB247D6}"/>
              </a:ext>
            </a:extLst>
          </p:cNvPr>
          <p:cNvCxnSpPr/>
          <p:nvPr/>
        </p:nvCxnSpPr>
        <p:spPr>
          <a:xfrm flipV="1">
            <a:off x="561208" y="4153006"/>
            <a:ext cx="10924603" cy="13143"/>
          </a:xfrm>
          <a:prstGeom prst="straightConnector1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F10863-9430-40C9-960D-5EBD4FB2B86E}"/>
              </a:ext>
            </a:extLst>
          </p:cNvPr>
          <p:cNvSpPr txBox="1"/>
          <p:nvPr/>
        </p:nvSpPr>
        <p:spPr>
          <a:xfrm>
            <a:off x="8995610" y="3895558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Usually adding people to a delayed software project delays it even more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56F41E-8611-42C0-BB60-F9D7656A9513}"/>
              </a:ext>
            </a:extLst>
          </p:cNvPr>
          <p:cNvSpPr txBox="1">
            <a:spLocks/>
          </p:cNvSpPr>
          <p:nvPr/>
        </p:nvSpPr>
        <p:spPr>
          <a:xfrm>
            <a:off x="2645788" y="153075"/>
            <a:ext cx="6604532" cy="87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a typeface="+mj-lt"/>
                <a:cs typeface="+mj-lt"/>
              </a:rPr>
              <a:t>The Mongolian horde</a:t>
            </a:r>
            <a:endParaRPr lang="en-US" sz="5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E1508-A41E-423C-91D4-E9790820F994}"/>
              </a:ext>
            </a:extLst>
          </p:cNvPr>
          <p:cNvSpPr txBox="1"/>
          <p:nvPr/>
        </p:nvSpPr>
        <p:spPr>
          <a:xfrm>
            <a:off x="3964849" y="4091398"/>
            <a:ext cx="3966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PM add more programmers to the team</a:t>
            </a:r>
            <a:endParaRPr lang="en-US" dirty="0">
              <a:cs typeface="Calibri"/>
            </a:endParaRPr>
          </a:p>
        </p:txBody>
      </p:sp>
      <p:pic>
        <p:nvPicPr>
          <p:cNvPr id="4" name="Picture 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2BF9831B-9ABF-4015-818D-EB23AC66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32" y="1108055"/>
            <a:ext cx="3645568" cy="2028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84FA14-9D54-452B-B717-039F3F49A1DC}"/>
              </a:ext>
            </a:extLst>
          </p:cNvPr>
          <p:cNvSpPr txBox="1"/>
          <p:nvPr/>
        </p:nvSpPr>
        <p:spPr>
          <a:xfrm>
            <a:off x="553452" y="40894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Some delay occur</a:t>
            </a:r>
            <a:endParaRPr lang="en-US" dirty="0" err="1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80D58-5CBC-494F-B7DA-27C9B204ED01}"/>
              </a:ext>
            </a:extLst>
          </p:cNvPr>
          <p:cNvSpPr txBox="1"/>
          <p:nvPr/>
        </p:nvSpPr>
        <p:spPr>
          <a:xfrm>
            <a:off x="9071586" y="6470977"/>
            <a:ext cx="43206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Add people only if you have a good planning</a:t>
            </a:r>
            <a:endParaRPr lang="en-US" sz="120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B6B4F1-B46F-42AA-B61C-7A57074CF863}"/>
              </a:ext>
            </a:extLst>
          </p:cNvPr>
          <p:cNvSpPr/>
          <p:nvPr/>
        </p:nvSpPr>
        <p:spPr>
          <a:xfrm>
            <a:off x="93411" y="6329780"/>
            <a:ext cx="1831473" cy="421105"/>
          </a:xfr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My hidden hint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891F9DD-AC10-425E-AD51-3048A547B1AA}"/>
              </a:ext>
            </a:extLst>
          </p:cNvPr>
          <p:cNvSpPr/>
          <p:nvPr/>
        </p:nvSpPr>
        <p:spPr>
          <a:xfrm>
            <a:off x="2826164" y="4028894"/>
            <a:ext cx="975894" cy="487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FC463A4-CA23-48C3-89AD-41DAC94E07EE}"/>
              </a:ext>
            </a:extLst>
          </p:cNvPr>
          <p:cNvSpPr/>
          <p:nvPr/>
        </p:nvSpPr>
        <p:spPr>
          <a:xfrm>
            <a:off x="7966321" y="4028894"/>
            <a:ext cx="975894" cy="487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D606D0-BCDA-4FBD-A05E-251D1A2A5C1A}"/>
              </a:ext>
            </a:extLst>
          </p:cNvPr>
          <p:cNvCxnSpPr/>
          <p:nvPr/>
        </p:nvCxnSpPr>
        <p:spPr>
          <a:xfrm flipV="1">
            <a:off x="2045201" y="6595812"/>
            <a:ext cx="7003715" cy="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4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934"/>
            <a:ext cx="9144000" cy="872672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The second SW principle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1102" y="2469051"/>
            <a:ext cx="9798219" cy="25166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ea typeface="+mn-lt"/>
                <a:cs typeface="+mn-lt"/>
              </a:rPr>
              <a:t>“</a:t>
            </a:r>
            <a:r>
              <a:rPr lang="en-US" sz="3200" dirty="0" err="1">
                <a:ea typeface="+mn-lt"/>
                <a:cs typeface="+mn-lt"/>
              </a:rPr>
              <a:t>Compila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quindi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funziona</a:t>
            </a:r>
            <a:r>
              <a:rPr lang="en-US" sz="3200" dirty="0">
                <a:ea typeface="+mn-lt"/>
                <a:cs typeface="+mn-lt"/>
              </a:rPr>
              <a:t>” </a:t>
            </a:r>
          </a:p>
          <a:p>
            <a:endParaRPr lang="en-US" sz="3200" dirty="0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Again, principle that is always valid no matter contexts, technologies or skills.</a:t>
            </a:r>
          </a:p>
          <a:p>
            <a:r>
              <a:rPr lang="en-US" sz="1800" dirty="0">
                <a:cs typeface="Calibri"/>
              </a:rPr>
              <a:t>(2007 L. Nardella)</a:t>
            </a:r>
          </a:p>
        </p:txBody>
      </p:sp>
    </p:spTree>
    <p:extLst>
      <p:ext uri="{BB962C8B-B14F-4D97-AF65-F5344CB8AC3E}">
        <p14:creationId xmlns:p14="http://schemas.microsoft.com/office/powerpoint/2010/main" val="238396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72FC-EE6E-4E58-9A20-BD0E1146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-1"/>
            <a:ext cx="10506456" cy="14983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Software quality </a:t>
            </a:r>
            <a:r>
              <a:rPr lang="en-US" sz="5400" dirty="0" smtClean="0"/>
              <a:t>I </a:t>
            </a:r>
            <a:r>
              <a:rPr lang="en-US" sz="1400" dirty="0" smtClean="0"/>
              <a:t>(compile so it works)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6000" dirty="0"/>
              <a:t>The Coke problem</a:t>
            </a:r>
            <a:r>
              <a:rPr lang="en-US" sz="1200" dirty="0"/>
              <a:t>(Siemens 2010, OEE market)</a:t>
            </a:r>
          </a:p>
        </p:txBody>
      </p:sp>
      <p:pic>
        <p:nvPicPr>
          <p:cNvPr id="6" name="Picture 6" descr="A picture containing helmet, food, red&#10;&#10;Description generated with very high confidence">
            <a:extLst>
              <a:ext uri="{FF2B5EF4-FFF2-40B4-BE49-F238E27FC236}">
                <a16:creationId xmlns:a16="http://schemas.microsoft.com/office/drawing/2014/main" id="{39A11707-1D6F-4B2E-AD2A-20ABF91A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97" y="2264230"/>
            <a:ext cx="4008552" cy="4008552"/>
          </a:xfrm>
          <a:prstGeom prst="rect">
            <a:avLst/>
          </a:prstGeom>
        </p:spPr>
      </p:pic>
      <p:pic>
        <p:nvPicPr>
          <p:cNvPr id="4" name="Picture 4" descr="A picture containing wearing, man, white, head&#10;&#10;Description generated with very high confidence">
            <a:extLst>
              <a:ext uri="{FF2B5EF4-FFF2-40B4-BE49-F238E27FC236}">
                <a16:creationId xmlns:a16="http://schemas.microsoft.com/office/drawing/2014/main" id="{C603266C-3489-4A87-84A0-FA7EA0386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16" y="2264229"/>
            <a:ext cx="4873620" cy="4008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9004" y="6272782"/>
            <a:ext cx="143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sql</a:t>
            </a:r>
            <a:r>
              <a:rPr lang="en-US" dirty="0" smtClean="0"/>
              <a:t>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934"/>
            <a:ext cx="9144000" cy="872672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The third SW principle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1102" y="2469051"/>
            <a:ext cx="9798219" cy="25166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ea typeface="+mn-lt"/>
                <a:cs typeface="+mn-lt"/>
              </a:rPr>
              <a:t>“It works on my machine” </a:t>
            </a:r>
          </a:p>
          <a:p>
            <a:endParaRPr lang="en-US" sz="3200" dirty="0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Again, principle that is always valid no matter contexts, technologies or skills.</a:t>
            </a:r>
            <a:endParaRPr lang="en-US" sz="1800" dirty="0">
              <a:cs typeface="Calibri"/>
            </a:endParaRPr>
          </a:p>
        </p:txBody>
      </p:sp>
      <p:pic>
        <p:nvPicPr>
          <p:cNvPr id="4" name="Picture 4" descr="A picture containing newspaper, man, sign, holding&#10;&#10;Description generated with very high confidence">
            <a:extLst>
              <a:ext uri="{FF2B5EF4-FFF2-40B4-BE49-F238E27FC236}">
                <a16:creationId xmlns:a16="http://schemas.microsoft.com/office/drawing/2014/main" id="{BAFF202D-C2C7-4491-8E5C-9F314B95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184" y="5172963"/>
            <a:ext cx="1297176" cy="12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72FC-EE6E-4E58-9A20-BD0E1146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0"/>
            <a:ext cx="10506456" cy="14983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Software quality </a:t>
            </a:r>
            <a:r>
              <a:rPr lang="en-US" sz="5400" dirty="0" smtClean="0"/>
              <a:t>II</a:t>
            </a:r>
            <a:r>
              <a:rPr lang="en-US" sz="3800" dirty="0" smtClean="0"/>
              <a:t> </a:t>
            </a:r>
            <a:r>
              <a:rPr lang="en-US" sz="1000" dirty="0" smtClean="0"/>
              <a:t>(my machine)</a:t>
            </a:r>
            <a:r>
              <a:rPr lang="en-US" sz="3800" dirty="0"/>
              <a:t/>
            </a:r>
            <a:br>
              <a:rPr lang="en-US" sz="3800" dirty="0"/>
            </a:br>
            <a:r>
              <a:rPr lang="en-US" sz="6000" dirty="0"/>
              <a:t>The delivery problem</a:t>
            </a:r>
            <a:r>
              <a:rPr lang="en-US" sz="1000" dirty="0">
                <a:ea typeface="+mj-lt"/>
                <a:cs typeface="+mj-lt"/>
              </a:rPr>
              <a:t>(Siemens 2012, OEE market)</a:t>
            </a:r>
            <a:endParaRPr lang="en-US" sz="1000" dirty="0"/>
          </a:p>
        </p:txBody>
      </p:sp>
      <p:pic>
        <p:nvPicPr>
          <p:cNvPr id="4" name="Picture 4" descr="A picture containing wearing, man, white, head&#10;&#10;Description generated with very high confidence">
            <a:extLst>
              <a:ext uri="{FF2B5EF4-FFF2-40B4-BE49-F238E27FC236}">
                <a16:creationId xmlns:a16="http://schemas.microsoft.com/office/drawing/2014/main" id="{C603266C-3489-4A87-84A0-FA7EA038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3" y="2264230"/>
            <a:ext cx="4873619" cy="4008552"/>
          </a:xfrm>
          <a:prstGeom prst="rect">
            <a:avLst/>
          </a:prstGeom>
        </p:spPr>
      </p:pic>
      <p:pic>
        <p:nvPicPr>
          <p:cNvPr id="3" name="Picture 4" descr="A picture containing outdoor, building, factory, grass&#10;&#10;Description generated with very high confidence">
            <a:extLst>
              <a:ext uri="{FF2B5EF4-FFF2-40B4-BE49-F238E27FC236}">
                <a16:creationId xmlns:a16="http://schemas.microsoft.com/office/drawing/2014/main" id="{A299FD94-0113-47F2-A293-64274C57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279" y="2263908"/>
            <a:ext cx="6068675" cy="40091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4480" y="633099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72FC-EE6E-4E58-9A20-BD0E1146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6852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cs typeface="Calibri Light"/>
              </a:rPr>
              <a:t>Always think generic</a:t>
            </a:r>
            <a:r>
              <a:rPr lang="en-US" sz="3800" dirty="0">
                <a:cs typeface="Calibri Light"/>
              </a:rPr>
              <a:t/>
            </a:r>
            <a:br>
              <a:rPr lang="en-US" sz="3800" dirty="0">
                <a:cs typeface="Calibri Light"/>
              </a:rPr>
            </a:br>
            <a:r>
              <a:rPr lang="en-US" sz="1200" i="1" u="sng" dirty="0">
                <a:cs typeface="Calibri Light"/>
              </a:rPr>
              <a:t>(not only what you guess they can ask you in the future)</a:t>
            </a:r>
          </a:p>
        </p:txBody>
      </p:sp>
      <p:pic>
        <p:nvPicPr>
          <p:cNvPr id="7" name="Picture 7" descr="A picture containing indoor, table, sitting, display&#10;&#10;Description generated with very high confidence">
            <a:extLst>
              <a:ext uri="{FF2B5EF4-FFF2-40B4-BE49-F238E27FC236}">
                <a16:creationId xmlns:a16="http://schemas.microsoft.com/office/drawing/2014/main" id="{3AB601C6-4831-4250-83D1-963D63EBF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52" b="18470"/>
          <a:stretch/>
        </p:blipFill>
        <p:spPr>
          <a:xfrm>
            <a:off x="6549919" y="2160777"/>
            <a:ext cx="3747658" cy="2139117"/>
          </a:xfrm>
          <a:prstGeom prst="rect">
            <a:avLst/>
          </a:prstGeom>
        </p:spPr>
      </p:pic>
      <p:pic>
        <p:nvPicPr>
          <p:cNvPr id="9" name="Picture 9" descr="A picture containing fruit, orange, banana&#10;&#10;Description generated with very high confidence">
            <a:extLst>
              <a:ext uri="{FF2B5EF4-FFF2-40B4-BE49-F238E27FC236}">
                <a16:creationId xmlns:a16="http://schemas.microsoft.com/office/drawing/2014/main" id="{05C9E122-599E-4B8C-97DF-2E74E216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243" y="2587840"/>
            <a:ext cx="1820779" cy="121442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FABE47-ADBC-44F8-AD66-20CEA17C5B84}"/>
              </a:ext>
            </a:extLst>
          </p:cNvPr>
          <p:cNvSpPr/>
          <p:nvPr/>
        </p:nvSpPr>
        <p:spPr>
          <a:xfrm>
            <a:off x="4985165" y="3012893"/>
            <a:ext cx="975894" cy="487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5E42DC-3A4C-44CC-B973-A975BE344523}"/>
              </a:ext>
            </a:extLst>
          </p:cNvPr>
          <p:cNvSpPr txBox="1"/>
          <p:nvPr/>
        </p:nvSpPr>
        <p:spPr>
          <a:xfrm>
            <a:off x="10078453" y="627513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Add or remove complexity?</a:t>
            </a:r>
            <a:endParaRPr lang="en-US" sz="1000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F49B4-7659-4569-B683-128ABAAEC8FB}"/>
              </a:ext>
            </a:extLst>
          </p:cNvPr>
          <p:cNvSpPr txBox="1"/>
          <p:nvPr/>
        </p:nvSpPr>
        <p:spPr>
          <a:xfrm>
            <a:off x="3795294" y="1769978"/>
            <a:ext cx="3565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How can a banana fit in a gearbox?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5DDEDE-72BF-4BDE-AA41-FB21800116A6}"/>
              </a:ext>
            </a:extLst>
          </p:cNvPr>
          <p:cNvSpPr/>
          <p:nvPr/>
        </p:nvSpPr>
        <p:spPr>
          <a:xfrm>
            <a:off x="479880" y="6098264"/>
            <a:ext cx="1831473" cy="421105"/>
          </a:xfr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My hidden hint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21730-D541-4B91-97A7-A1A50D0AA6B0}"/>
              </a:ext>
            </a:extLst>
          </p:cNvPr>
          <p:cNvCxnSpPr/>
          <p:nvPr/>
        </p:nvCxnSpPr>
        <p:spPr>
          <a:xfrm flipV="1">
            <a:off x="2396958" y="6386094"/>
            <a:ext cx="7645399" cy="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B780CA-51F3-40C0-92CB-650FAFEA7C4E}"/>
              </a:ext>
            </a:extLst>
          </p:cNvPr>
          <p:cNvSpPr txBox="1"/>
          <p:nvPr/>
        </p:nvSpPr>
        <p:spPr>
          <a:xfrm>
            <a:off x="10666662" y="3133557"/>
            <a:ext cx="3565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Too late now</a:t>
            </a:r>
          </a:p>
        </p:txBody>
      </p:sp>
    </p:spTree>
    <p:extLst>
      <p:ext uri="{BB962C8B-B14F-4D97-AF65-F5344CB8AC3E}">
        <p14:creationId xmlns:p14="http://schemas.microsoft.com/office/powerpoint/2010/main" val="33302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72FC-EE6E-4E58-9A20-BD0E1146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33" y="0"/>
            <a:ext cx="11292340" cy="18054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Software quality </a:t>
            </a:r>
            <a:r>
              <a:rPr lang="en-US" sz="5400" dirty="0" smtClean="0"/>
              <a:t>III </a:t>
            </a:r>
            <a:r>
              <a:rPr lang="en-US" sz="1000" dirty="0" smtClean="0"/>
              <a:t>(be generic)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6000" dirty="0"/>
              <a:t>The </a:t>
            </a:r>
            <a:r>
              <a:rPr lang="en-US" sz="6000" dirty="0">
                <a:ea typeface="+mj-lt"/>
                <a:cs typeface="+mj-lt"/>
              </a:rPr>
              <a:t>dynamometric wrench </a:t>
            </a:r>
            <a:r>
              <a:rPr lang="en-US" sz="6000" dirty="0"/>
              <a:t>problem</a:t>
            </a:r>
            <a:r>
              <a:rPr lang="en-US" sz="1000" dirty="0"/>
              <a:t>(Atlas-</a:t>
            </a:r>
            <a:r>
              <a:rPr lang="en-US" sz="1000" dirty="0" err="1"/>
              <a:t>copco</a:t>
            </a:r>
            <a:r>
              <a:rPr lang="en-US" sz="1000" dirty="0"/>
              <a:t> 2017)</a:t>
            </a:r>
            <a:endParaRPr lang="en-US" sz="1000" dirty="0">
              <a:cs typeface="Calibri Light"/>
            </a:endParaRPr>
          </a:p>
        </p:txBody>
      </p:sp>
      <p:pic>
        <p:nvPicPr>
          <p:cNvPr id="4" name="Picture 4" descr="A picture containing wearing, man, white, head&#10;&#10;Description generated with very high confidence">
            <a:extLst>
              <a:ext uri="{FF2B5EF4-FFF2-40B4-BE49-F238E27FC236}">
                <a16:creationId xmlns:a16="http://schemas.microsoft.com/office/drawing/2014/main" id="{C603266C-3489-4A87-84A0-FA7EA038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3" y="2264230"/>
            <a:ext cx="4873619" cy="4008552"/>
          </a:xfrm>
          <a:prstGeom prst="rect">
            <a:avLst/>
          </a:prstGeom>
        </p:spPr>
      </p:pic>
      <p:pic>
        <p:nvPicPr>
          <p:cNvPr id="5" name="Picture 5" descr="A close up of a knife&#10;&#10;Description generated with high confidence">
            <a:extLst>
              <a:ext uri="{FF2B5EF4-FFF2-40B4-BE49-F238E27FC236}">
                <a16:creationId xmlns:a16="http://schemas.microsoft.com/office/drawing/2014/main" id="{8C2D51D0-665D-4966-8117-E97C09DF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10" y="2217154"/>
            <a:ext cx="4606636" cy="38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 rot="1991587">
            <a:off x="5318876" y="4271568"/>
            <a:ext cx="3915866" cy="30393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oogle Sans"/>
              </a:rPr>
              <a:t>Never change a winning team</a:t>
            </a:r>
            <a:r>
              <a:rPr kumimoji="0" lang="en-US" altLang="en-US" sz="6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1800" b="0" i="1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172FC-EE6E-4E58-9A20-BD0E1146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68524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dirty="0">
                <a:cs typeface="Calibri Light"/>
              </a:rPr>
              <a:t>Refactoring (the code smells)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5E42DC-3A4C-44CC-B973-A975BE344523}"/>
              </a:ext>
            </a:extLst>
          </p:cNvPr>
          <p:cNvSpPr txBox="1"/>
          <p:nvPr/>
        </p:nvSpPr>
        <p:spPr>
          <a:xfrm>
            <a:off x="10078453" y="627513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Only if you can test the software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5DDEDE-72BF-4BDE-AA41-FB21800116A6}"/>
              </a:ext>
            </a:extLst>
          </p:cNvPr>
          <p:cNvSpPr/>
          <p:nvPr/>
        </p:nvSpPr>
        <p:spPr>
          <a:xfrm>
            <a:off x="479880" y="6098264"/>
            <a:ext cx="1831473" cy="421105"/>
          </a:xfr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My hidden hint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21730-D541-4B91-97A7-A1A50D0AA6B0}"/>
              </a:ext>
            </a:extLst>
          </p:cNvPr>
          <p:cNvCxnSpPr/>
          <p:nvPr/>
        </p:nvCxnSpPr>
        <p:spPr>
          <a:xfrm flipV="1">
            <a:off x="2396958" y="6386094"/>
            <a:ext cx="7645399" cy="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152DF0-CE3A-4BFC-9438-A5D148F71498}"/>
              </a:ext>
            </a:extLst>
          </p:cNvPr>
          <p:cNvSpPr txBox="1"/>
          <p:nvPr/>
        </p:nvSpPr>
        <p:spPr>
          <a:xfrm>
            <a:off x="3225800" y="1892300"/>
            <a:ext cx="7366000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u="sng" dirty="0">
                <a:latin typeface="Roboto"/>
              </a:rPr>
              <a:t>Why and When</a:t>
            </a:r>
          </a:p>
          <a:p>
            <a:r>
              <a:rPr lang="en-US" sz="1600" dirty="0">
                <a:latin typeface="Roboto"/>
              </a:rPr>
              <a:t>To keep your code clean, </a:t>
            </a:r>
            <a:r>
              <a:rPr lang="en-US" sz="1600" b="1" dirty="0">
                <a:latin typeface="Roboto"/>
              </a:rPr>
              <a:t>the code smells like a wet camel</a:t>
            </a:r>
            <a:endParaRPr lang="en-US" sz="1600" b="1" dirty="0" err="1">
              <a:latin typeface="Roboto"/>
              <a:cs typeface="Calibri" panose="020F0502020204030204"/>
            </a:endParaRPr>
          </a:p>
          <a:p>
            <a:r>
              <a:rPr lang="en-US" sz="1600" dirty="0">
                <a:latin typeface="Roboto"/>
              </a:rPr>
              <a:t>To save yourself time and </a:t>
            </a:r>
            <a:r>
              <a:rPr lang="en-US" sz="1600" b="1" dirty="0">
                <a:latin typeface="Roboto"/>
              </a:rPr>
              <a:t>money </a:t>
            </a:r>
            <a:r>
              <a:rPr lang="en-US" sz="1600" dirty="0">
                <a:latin typeface="Roboto"/>
              </a:rPr>
              <a:t>in the future</a:t>
            </a:r>
            <a:endParaRPr lang="en-US" sz="1600" dirty="0">
              <a:latin typeface="Roboto"/>
              <a:cs typeface="Calibri" panose="020F0502020204030204"/>
            </a:endParaRPr>
          </a:p>
          <a:p>
            <a:r>
              <a:rPr lang="en-US" sz="1600" dirty="0">
                <a:latin typeface="Roboto"/>
              </a:rPr>
              <a:t>To reduce your technical </a:t>
            </a:r>
            <a:r>
              <a:rPr lang="en-US" sz="1600" b="1" dirty="0" smtClean="0">
                <a:latin typeface="Roboto"/>
              </a:rPr>
              <a:t>debt </a:t>
            </a:r>
            <a:r>
              <a:rPr lang="en-US" sz="1600" dirty="0" smtClean="0">
                <a:latin typeface="Roboto"/>
              </a:rPr>
              <a:t>(what is this?)</a:t>
            </a:r>
            <a:endParaRPr lang="en-US" sz="1600" dirty="0">
              <a:latin typeface="Roboto"/>
            </a:endParaRPr>
          </a:p>
          <a:p>
            <a:endParaRPr lang="en-US" sz="2800" b="1" dirty="0">
              <a:latin typeface="Roboto"/>
            </a:endParaRPr>
          </a:p>
          <a:p>
            <a:r>
              <a:rPr lang="en-US" sz="2800" b="1" u="sng" dirty="0">
                <a:latin typeface="Roboto"/>
              </a:rPr>
              <a:t>Why not</a:t>
            </a:r>
          </a:p>
          <a:p>
            <a:r>
              <a:rPr lang="en-US" sz="1600" dirty="0">
                <a:latin typeface="Roboto"/>
              </a:rPr>
              <a:t>You have some new features to develop</a:t>
            </a:r>
          </a:p>
          <a:p>
            <a:r>
              <a:rPr lang="en-US" sz="1600" dirty="0">
                <a:highlight>
                  <a:srgbClr val="FFFF00"/>
                </a:highlight>
                <a:latin typeface="Roboto"/>
              </a:rPr>
              <a:t>You don't have </a:t>
            </a:r>
            <a:r>
              <a:rPr lang="en-US" sz="1600" dirty="0" smtClean="0">
                <a:highlight>
                  <a:srgbClr val="FFFF00"/>
                </a:highlight>
                <a:latin typeface="Roboto"/>
              </a:rPr>
              <a:t>(unit) tests</a:t>
            </a:r>
            <a:endParaRPr lang="en-US" sz="1600" dirty="0">
              <a:highlight>
                <a:srgbClr val="FFFF00"/>
              </a:highlight>
              <a:latin typeface="Roboto"/>
            </a:endParaRPr>
          </a:p>
          <a:p>
            <a:endParaRPr lang="en-US" sz="2400" b="1" dirty="0">
              <a:latin typeface="Roboto"/>
            </a:endParaRPr>
          </a:p>
          <a:p>
            <a:endParaRPr lang="en-US" dirty="0">
              <a:latin typeface="Roboto"/>
            </a:endParaRPr>
          </a:p>
        </p:txBody>
      </p:sp>
      <p:pic>
        <p:nvPicPr>
          <p:cNvPr id="4" name="Immagine 4" descr="Immagine che contiene esterni, cammello, animale, mammifero&#10;&#10;Descrizione generata con affidabilità molto elevata">
            <a:extLst>
              <a:ext uri="{FF2B5EF4-FFF2-40B4-BE49-F238E27FC236}">
                <a16:creationId xmlns:a16="http://schemas.microsoft.com/office/drawing/2014/main" id="{843D06E2-F399-457C-ACE6-83ECE8DD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513" y="1892300"/>
            <a:ext cx="1889125" cy="1263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1050" y="5053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10558131" y="4921008"/>
            <a:ext cx="672177" cy="1298308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9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5934"/>
            <a:ext cx="9144000" cy="872672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The first SW principle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1102" y="2469051"/>
            <a:ext cx="9798219" cy="25166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ea typeface="+mn-lt"/>
                <a:cs typeface="+mn-lt"/>
              </a:rPr>
              <a:t>“F**k you my code is better than yours” </a:t>
            </a:r>
          </a:p>
          <a:p>
            <a:endParaRPr lang="en-US" sz="3200" dirty="0">
              <a:ea typeface="+mn-lt"/>
              <a:cs typeface="+mn-lt"/>
            </a:endParaRPr>
          </a:p>
          <a:p>
            <a:r>
              <a:rPr lang="en-US" sz="3200" dirty="0">
                <a:ea typeface="+mn-lt"/>
                <a:cs typeface="+mn-lt"/>
              </a:rPr>
              <a:t>Principle that is always valid no matter contexts, technologies or skills.</a:t>
            </a:r>
          </a:p>
          <a:p>
            <a:r>
              <a:rPr lang="en-US" sz="1800" dirty="0">
                <a:cs typeface="Calibri"/>
              </a:rPr>
              <a:t>(2016 M. Merola)</a:t>
            </a:r>
          </a:p>
        </p:txBody>
      </p:sp>
      <p:sp>
        <p:nvSpPr>
          <p:cNvPr id="4" name="TextBox 3"/>
          <p:cNvSpPr txBox="1"/>
          <p:nvPr/>
        </p:nvSpPr>
        <p:spPr>
          <a:xfrm rot="2221060">
            <a:off x="9131319" y="4616310"/>
            <a:ext cx="2315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SUBJECTIVE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MATTER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527" y="697634"/>
            <a:ext cx="6726382" cy="964911"/>
          </a:xfrm>
        </p:spPr>
        <p:txBody>
          <a:bodyPr/>
          <a:lstStyle/>
          <a:p>
            <a:r>
              <a:rPr lang="en-US" dirty="0" smtClean="0"/>
              <a:t>Example of a technical debit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299" y="2251363"/>
            <a:ext cx="8802837" cy="288320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83299" y="4634398"/>
            <a:ext cx="1086719" cy="387927"/>
          </a:xfrm>
          <a:prstGeom prst="ellipse">
            <a:avLst/>
          </a:prstGeom>
          <a:solidFill>
            <a:schemeClr val="accent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rot="2322228">
            <a:off x="844601" y="4820323"/>
            <a:ext cx="621234" cy="114474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83298" y="3464842"/>
            <a:ext cx="1086719" cy="387927"/>
          </a:xfrm>
          <a:prstGeom prst="ellipse">
            <a:avLst/>
          </a:prstGeom>
          <a:solidFill>
            <a:schemeClr val="accent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4"/>
          </p:cNvCxnSpPr>
          <p:nvPr/>
        </p:nvCxnSpPr>
        <p:spPr>
          <a:xfrm flipV="1">
            <a:off x="2026657" y="3852769"/>
            <a:ext cx="1" cy="78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5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72FC-EE6E-4E58-9A20-BD0E1146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Software quality IV </a:t>
            </a:r>
            <a:r>
              <a:rPr lang="en-US" sz="1000" dirty="0" smtClean="0"/>
              <a:t>(refactoring)</a:t>
            </a:r>
            <a:r>
              <a:rPr lang="en-US" sz="3800" dirty="0"/>
              <a:t/>
            </a:r>
            <a:br>
              <a:rPr lang="en-US" sz="3800" dirty="0"/>
            </a:br>
            <a:r>
              <a:rPr lang="en-US" sz="6000" dirty="0"/>
              <a:t>The Tetra nightmare</a:t>
            </a:r>
            <a:r>
              <a:rPr lang="en-US" sz="1000" dirty="0"/>
              <a:t>(Marconi 1998, the TETRA standard with Nokia)</a:t>
            </a:r>
            <a:endParaRPr lang="en-US" sz="1000" dirty="0">
              <a:cs typeface="Calibri Light"/>
            </a:endParaRPr>
          </a:p>
        </p:txBody>
      </p:sp>
      <p:pic>
        <p:nvPicPr>
          <p:cNvPr id="4" name="Picture 4" descr="A picture containing wearing, man, white, head&#10;&#10;Description generated with very high confidence">
            <a:extLst>
              <a:ext uri="{FF2B5EF4-FFF2-40B4-BE49-F238E27FC236}">
                <a16:creationId xmlns:a16="http://schemas.microsoft.com/office/drawing/2014/main" id="{C603266C-3489-4A87-84A0-FA7EA038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3" y="2264230"/>
            <a:ext cx="4873619" cy="4008552"/>
          </a:xfrm>
          <a:prstGeom prst="rect">
            <a:avLst/>
          </a:prstGeom>
        </p:spPr>
      </p:pic>
      <p:pic>
        <p:nvPicPr>
          <p:cNvPr id="3" name="Picture 5" descr="A close up of electronics&#10;&#10;Description generated with very high confidence">
            <a:extLst>
              <a:ext uri="{FF2B5EF4-FFF2-40B4-BE49-F238E27FC236}">
                <a16:creationId xmlns:a16="http://schemas.microsoft.com/office/drawing/2014/main" id="{33A89A35-6BBA-42ED-995A-BA3FBEAA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858" y="2207126"/>
            <a:ext cx="23236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1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72FC-EE6E-4E58-9A20-BD0E1146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68" y="87825"/>
            <a:ext cx="5424985" cy="9704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cs typeface="Calibri Light"/>
              </a:rPr>
              <a:t>Code optimization</a:t>
            </a:r>
            <a:r>
              <a:rPr lang="en-US" sz="3800" dirty="0">
                <a:cs typeface="Calibri Light"/>
              </a:rPr>
              <a:t/>
            </a:r>
            <a:br>
              <a:rPr lang="en-US" sz="3800" dirty="0">
                <a:cs typeface="Calibri Light"/>
              </a:rPr>
            </a:br>
            <a:r>
              <a:rPr lang="en-US" sz="1600" dirty="0">
                <a:cs typeface="Calibri Light"/>
              </a:rPr>
              <a:t>(Clear code first)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5E42DC-3A4C-44CC-B973-A975BE344523}"/>
              </a:ext>
            </a:extLst>
          </p:cNvPr>
          <p:cNvSpPr txBox="1"/>
          <p:nvPr/>
        </p:nvSpPr>
        <p:spPr>
          <a:xfrm>
            <a:off x="10078453" y="627513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Check where to optimize</a:t>
            </a: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5DDEDE-72BF-4BDE-AA41-FB21800116A6}"/>
              </a:ext>
            </a:extLst>
          </p:cNvPr>
          <p:cNvSpPr/>
          <p:nvPr/>
        </p:nvSpPr>
        <p:spPr>
          <a:xfrm>
            <a:off x="479880" y="6098264"/>
            <a:ext cx="1831473" cy="421105"/>
          </a:xfr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My hidden hint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21730-D541-4B91-97A7-A1A50D0AA6B0}"/>
              </a:ext>
            </a:extLst>
          </p:cNvPr>
          <p:cNvCxnSpPr/>
          <p:nvPr/>
        </p:nvCxnSpPr>
        <p:spPr>
          <a:xfrm flipV="1">
            <a:off x="2396958" y="6386094"/>
            <a:ext cx="7645399" cy="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8B8E325-6B59-4825-873C-A566ED9ED235}"/>
              </a:ext>
            </a:extLst>
          </p:cNvPr>
          <p:cNvSpPr txBox="1"/>
          <p:nvPr/>
        </p:nvSpPr>
        <p:spPr>
          <a:xfrm>
            <a:off x="3374756" y="1870129"/>
            <a:ext cx="7631623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Roboto"/>
                <a:cs typeface="Segoe UI"/>
              </a:rPr>
              <a:t>Why and When</a:t>
            </a:r>
            <a:r>
              <a:rPr lang="en-US" dirty="0">
                <a:latin typeface="Roboto"/>
                <a:cs typeface="Segoe UI"/>
              </a:rPr>
              <a:t>​</a:t>
            </a:r>
          </a:p>
          <a:p>
            <a:r>
              <a:rPr lang="en-US" dirty="0">
                <a:latin typeface="Roboto"/>
                <a:cs typeface="Segoe UI"/>
              </a:rPr>
              <a:t>If you really have performance problems</a:t>
            </a:r>
            <a:endParaRPr lang="en-US" dirty="0"/>
          </a:p>
          <a:p>
            <a:r>
              <a:rPr lang="en-US" dirty="0">
                <a:latin typeface="Roboto"/>
                <a:cs typeface="Segoe UI"/>
              </a:rPr>
              <a:t>If you want to add some bugs to your code</a:t>
            </a:r>
          </a:p>
          <a:p>
            <a:endParaRPr lang="en-US" b="1" dirty="0">
              <a:latin typeface="Roboto"/>
              <a:cs typeface="Segoe UI"/>
            </a:endParaRPr>
          </a:p>
          <a:p>
            <a:r>
              <a:rPr lang="en-US" b="1" dirty="0">
                <a:latin typeface="Roboto"/>
                <a:cs typeface="Segoe UI"/>
              </a:rPr>
              <a:t>Why not</a:t>
            </a:r>
            <a:r>
              <a:rPr lang="en-US" dirty="0">
                <a:latin typeface="Roboto"/>
                <a:cs typeface="Segoe UI"/>
              </a:rPr>
              <a:t>​</a:t>
            </a:r>
            <a:endParaRPr lang="en-US" dirty="0"/>
          </a:p>
          <a:p>
            <a:r>
              <a:rPr lang="en-US" dirty="0">
                <a:latin typeface="Roboto"/>
                <a:cs typeface="Segoe UI"/>
              </a:rPr>
              <a:t>For joke</a:t>
            </a:r>
          </a:p>
          <a:p>
            <a:r>
              <a:rPr lang="en-US" dirty="0">
                <a:latin typeface="Roboto"/>
                <a:cs typeface="Segoe UI"/>
              </a:rPr>
              <a:t>Someone has already done this (</a:t>
            </a:r>
            <a:r>
              <a:rPr lang="en-US" dirty="0" err="1">
                <a:latin typeface="Roboto"/>
                <a:cs typeface="Segoe UI"/>
              </a:rPr>
              <a:t>stl,boost</a:t>
            </a:r>
            <a:r>
              <a:rPr lang="en-US" dirty="0">
                <a:latin typeface="Roboto"/>
                <a:cs typeface="Segoe UI"/>
              </a:rPr>
              <a:t> ...)</a:t>
            </a:r>
          </a:p>
          <a:p>
            <a:endParaRPr lang="en-US" dirty="0">
              <a:latin typeface="Roboto"/>
              <a:cs typeface="Segoe UI"/>
            </a:endParaRPr>
          </a:p>
          <a:p>
            <a:r>
              <a:rPr lang="en-US" sz="2800" b="1" dirty="0">
                <a:latin typeface="Roboto"/>
                <a:cs typeface="Segoe UI"/>
              </a:rPr>
              <a:t>Be careful</a:t>
            </a:r>
          </a:p>
          <a:p>
            <a:r>
              <a:rPr lang="en-US" dirty="0">
                <a:latin typeface="Roboto"/>
                <a:cs typeface="Segoe UI"/>
              </a:rPr>
              <a:t>Use the right tools, don't waste your time</a:t>
            </a:r>
          </a:p>
          <a:p>
            <a:r>
              <a:rPr lang="en-US" dirty="0">
                <a:latin typeface="Roboto"/>
                <a:ea typeface="+mn-lt"/>
                <a:cs typeface="+mn-lt"/>
              </a:rPr>
              <a:t>Writing less code is not optimization</a:t>
            </a:r>
            <a:r>
              <a:rPr lang="en-US" dirty="0" smtClean="0">
                <a:latin typeface="Roboto"/>
                <a:ea typeface="+mn-lt"/>
                <a:cs typeface="+mn-lt"/>
              </a:rPr>
              <a:t>!</a:t>
            </a:r>
          </a:p>
          <a:p>
            <a:r>
              <a:rPr lang="en-US" i="1" u="sng" dirty="0" smtClean="0">
                <a:solidFill>
                  <a:srgbClr val="00B0F0"/>
                </a:solidFill>
                <a:latin typeface="Roboto"/>
                <a:ea typeface="+mn-lt"/>
                <a:cs typeface="+mn-lt"/>
              </a:rPr>
              <a:t>Optimization vs Readability</a:t>
            </a:r>
          </a:p>
          <a:p>
            <a:endParaRPr lang="en-US" dirty="0">
              <a:latin typeface="Roboto"/>
            </a:endParaRPr>
          </a:p>
          <a:p>
            <a:endParaRPr lang="en-US" dirty="0">
              <a:latin typeface="Roboto"/>
              <a:cs typeface="Segoe UI"/>
            </a:endParaRPr>
          </a:p>
          <a:p>
            <a:r>
              <a:rPr lang="en-US" dirty="0">
                <a:latin typeface="Roboto"/>
                <a:cs typeface="Segoe UI"/>
              </a:rPr>
              <a:t>​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24BCFC-4198-412D-90EA-825E22EA64F2}"/>
              </a:ext>
            </a:extLst>
          </p:cNvPr>
          <p:cNvSpPr txBox="1"/>
          <p:nvPr/>
        </p:nvSpPr>
        <p:spPr>
          <a:xfrm>
            <a:off x="6248401" y="87825"/>
            <a:ext cx="533916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erriweather"/>
              </a:rPr>
              <a:t>Optimization code rules(</a:t>
            </a:r>
            <a:r>
              <a:rPr lang="en" dirty="0"/>
              <a:t>Michael A. Jackson</a:t>
            </a:r>
            <a:r>
              <a:rPr lang="en-US" dirty="0">
                <a:latin typeface="Merriweather"/>
              </a:rPr>
              <a:t>):</a:t>
            </a:r>
          </a:p>
          <a:p>
            <a:pPr marL="342900" indent="-342900">
              <a:buAutoNum type="arabicPeriod"/>
            </a:pPr>
            <a:r>
              <a:rPr lang="en-US" dirty="0">
                <a:latin typeface="Merriweather"/>
              </a:rPr>
              <a:t>Don’t do it.</a:t>
            </a:r>
            <a:endParaRPr lang="it-IT" dirty="0">
              <a:cs typeface="Calibri"/>
            </a:endParaRPr>
          </a:p>
          <a:p>
            <a:pPr>
              <a:buAutoNum type="arabicPeriod"/>
            </a:pPr>
            <a:r>
              <a:rPr lang="en-US" i="1" dirty="0">
                <a:latin typeface="Merriweather"/>
              </a:rPr>
              <a:t>(For experts only!)</a:t>
            </a:r>
            <a:r>
              <a:rPr lang="en-US" dirty="0">
                <a:latin typeface="Merriweather"/>
              </a:rPr>
              <a:t> Don’t do it </a:t>
            </a:r>
            <a:r>
              <a:rPr lang="en-US" i="1" dirty="0">
                <a:latin typeface="Merriweather"/>
              </a:rPr>
              <a:t>yet</a:t>
            </a:r>
            <a:r>
              <a:rPr lang="en-US" dirty="0">
                <a:latin typeface="Merriweath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2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72FC-EE6E-4E58-9A20-BD0E1146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0"/>
            <a:ext cx="10562184" cy="14983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Software quality </a:t>
            </a:r>
            <a:r>
              <a:rPr lang="en-US" sz="6000" dirty="0" smtClean="0"/>
              <a:t>V</a:t>
            </a:r>
            <a:r>
              <a:rPr lang="en-US" sz="1000" dirty="0" smtClean="0"/>
              <a:t>(optimization)</a:t>
            </a:r>
            <a:r>
              <a:rPr lang="en-US" sz="3800" dirty="0" smtClean="0"/>
              <a:t> </a:t>
            </a:r>
            <a:r>
              <a:rPr lang="en-US" sz="3800" dirty="0"/>
              <a:t/>
            </a:r>
            <a:br>
              <a:rPr lang="en-US" sz="3800" dirty="0"/>
            </a:br>
            <a:r>
              <a:rPr lang="en-US" sz="6000" dirty="0"/>
              <a:t>100K Dollars</a:t>
            </a:r>
            <a:r>
              <a:rPr lang="en-US" sz="1000" dirty="0"/>
              <a:t>(</a:t>
            </a:r>
            <a:r>
              <a:rPr lang="en-US" sz="1000" dirty="0" err="1"/>
              <a:t>Ratioconsulta</a:t>
            </a:r>
            <a:r>
              <a:rPr lang="en-US" sz="1000" dirty="0"/>
              <a:t> 2009, the </a:t>
            </a:r>
            <a:r>
              <a:rPr lang="en" sz="1000" dirty="0">
                <a:ea typeface="+mj-lt"/>
                <a:cs typeface="+mj-lt"/>
              </a:rPr>
              <a:t>telephone calls</a:t>
            </a:r>
            <a:r>
              <a:rPr lang="en" sz="1000" dirty="0"/>
              <a:t> market</a:t>
            </a:r>
            <a:r>
              <a:rPr lang="en-US" sz="1000" dirty="0"/>
              <a:t>)</a:t>
            </a:r>
            <a:endParaRPr lang="en-US" sz="1000" dirty="0">
              <a:cs typeface="Calibri Light"/>
            </a:endParaRPr>
          </a:p>
        </p:txBody>
      </p:sp>
      <p:pic>
        <p:nvPicPr>
          <p:cNvPr id="4" name="Picture 4" descr="A picture containing wearing, man, white, head&#10;&#10;Description generated with very high confidence">
            <a:extLst>
              <a:ext uri="{FF2B5EF4-FFF2-40B4-BE49-F238E27FC236}">
                <a16:creationId xmlns:a16="http://schemas.microsoft.com/office/drawing/2014/main" id="{C603266C-3489-4A87-84A0-FA7EA038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3" y="2264230"/>
            <a:ext cx="4873619" cy="4008552"/>
          </a:xfrm>
          <a:prstGeom prst="rect">
            <a:avLst/>
          </a:prstGeom>
        </p:spPr>
      </p:pic>
      <p:pic>
        <p:nvPicPr>
          <p:cNvPr id="5" name="Immagine 5" descr="Immagine che contiene sedendo, tavolo, nero, bianco&#10;&#10;Descrizione generata con affidabilità molto elevata">
            <a:extLst>
              <a:ext uri="{FF2B5EF4-FFF2-40B4-BE49-F238E27FC236}">
                <a16:creationId xmlns:a16="http://schemas.microsoft.com/office/drawing/2014/main" id="{4275A249-0FB1-4E4D-BC4F-246578D8F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17"/>
          <a:stretch/>
        </p:blipFill>
        <p:spPr>
          <a:xfrm>
            <a:off x="7180774" y="3546760"/>
            <a:ext cx="3329877" cy="18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043" y="2917566"/>
            <a:ext cx="6946918" cy="1484457"/>
          </a:xfrm>
        </p:spPr>
        <p:txBody>
          <a:bodyPr>
            <a:noAutofit/>
          </a:bodyPr>
          <a:lstStyle/>
          <a:p>
            <a:r>
              <a:rPr lang="en-US" sz="5400" dirty="0" smtClean="0"/>
              <a:t>Testing and Debugging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12857" y="197893"/>
            <a:ext cx="682388" cy="6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8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70AF-FE55-44A9-B15C-23A9A6CDB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9483762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smtClean="0"/>
              <a:t>- </a:t>
            </a:r>
            <a:r>
              <a:rPr lang="en-US" sz="3600" dirty="0"/>
              <a:t>Agile group </a:t>
            </a:r>
            <a:r>
              <a:rPr lang="en-US" sz="3600" dirty="0" smtClean="0"/>
              <a:t>collaboration vs Waterfall approach</a:t>
            </a:r>
            <a:br>
              <a:rPr lang="en-US" sz="3600" dirty="0" smtClean="0"/>
            </a:br>
            <a:r>
              <a:rPr lang="en-US" sz="3600" dirty="0" smtClean="0"/>
              <a:t>- Unit </a:t>
            </a:r>
            <a:r>
              <a:rPr lang="en-US" sz="3600" dirty="0"/>
              <a:t>test (Java</a:t>
            </a:r>
            <a:r>
              <a:rPr lang="en-US" sz="3600" dirty="0" smtClean="0"/>
              <a:t>, C</a:t>
            </a:r>
            <a:r>
              <a:rPr lang="en-US" sz="3600" dirty="0"/>
              <a:t>++)</a:t>
            </a:r>
            <a:br>
              <a:rPr lang="en-US" sz="3600" dirty="0"/>
            </a:br>
            <a:r>
              <a:rPr lang="en-US" sz="3600" dirty="0"/>
              <a:t>- Integration test</a:t>
            </a:r>
            <a:br>
              <a:rPr lang="en-US" sz="3600" dirty="0"/>
            </a:br>
            <a:r>
              <a:rPr lang="en-US" sz="3600" dirty="0"/>
              <a:t>- System test</a:t>
            </a:r>
            <a:endParaRPr lang="en-US" sz="3600" dirty="0">
              <a:cs typeface="Calibri Light" panose="020F0302020204030204"/>
            </a:endParaRPr>
          </a:p>
        </p:txBody>
      </p:sp>
      <p:pic>
        <p:nvPicPr>
          <p:cNvPr id="5" name="Picture 5" descr="A picture containing toy, sign, clock, room&#10;&#10;Description generated with very high confidence">
            <a:extLst>
              <a:ext uri="{FF2B5EF4-FFF2-40B4-BE49-F238E27FC236}">
                <a16:creationId xmlns:a16="http://schemas.microsoft.com/office/drawing/2014/main" id="{1E43AB0E-402A-464A-B303-2E07D505E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7" b="5892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63F10-FAD2-45FC-940E-6D7933CE6C0E}"/>
              </a:ext>
            </a:extLst>
          </p:cNvPr>
          <p:cNvSpPr txBox="1"/>
          <p:nvPr/>
        </p:nvSpPr>
        <p:spPr>
          <a:xfrm>
            <a:off x="581881" y="6258408"/>
            <a:ext cx="5251075" cy="5993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hlinkClick r:id="rId3"/>
              </a:rPr>
              <a:t>https://www.fingent.com/blog/collaborating-testers-and-developers-in-hybrid-agile-environment</a:t>
            </a:r>
            <a:endParaRPr lang="en-US" sz="1000" dirty="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00D7C2-65FA-47AC-9E21-A38E62146E17}"/>
              </a:ext>
            </a:extLst>
          </p:cNvPr>
          <p:cNvSpPr/>
          <p:nvPr/>
        </p:nvSpPr>
        <p:spPr>
          <a:xfrm>
            <a:off x="9964775" y="4113053"/>
            <a:ext cx="1831473" cy="421105"/>
          </a:xfr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My hidden hint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F20ED-2581-4BCD-A070-A952AFC93EFE}"/>
              </a:ext>
            </a:extLst>
          </p:cNvPr>
          <p:cNvSpPr txBox="1"/>
          <p:nvPr/>
        </p:nvSpPr>
        <p:spPr>
          <a:xfrm>
            <a:off x="10110677" y="6283941"/>
            <a:ext cx="43206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Create mix test/</a:t>
            </a:r>
            <a:r>
              <a:rPr lang="en-US" sz="1200" dirty="0" err="1">
                <a:cs typeface="Calibri"/>
              </a:rPr>
              <a:t>devel</a:t>
            </a:r>
            <a:r>
              <a:rPr lang="en-US" sz="1200" dirty="0">
                <a:cs typeface="Calibri"/>
              </a:rPr>
              <a:t> group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9CFDB-AFB2-4126-ABC0-F35C489F8D68}"/>
              </a:ext>
            </a:extLst>
          </p:cNvPr>
          <p:cNvCxnSpPr/>
          <p:nvPr/>
        </p:nvCxnSpPr>
        <p:spPr>
          <a:xfrm>
            <a:off x="10952017" y="4537363"/>
            <a:ext cx="13855" cy="169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9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1248" y="225188"/>
            <a:ext cx="3881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Test checklist</a:t>
            </a:r>
            <a:endParaRPr lang="en-US" sz="5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10" y="2263979"/>
            <a:ext cx="4904096" cy="26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8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616" y="3292571"/>
            <a:ext cx="3975691" cy="1088362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Mock and Stub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753" y="1735542"/>
            <a:ext cx="4370988" cy="102813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90600" y="524350"/>
            <a:ext cx="4966648" cy="108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Unit test </a:t>
            </a:r>
            <a:r>
              <a:rPr lang="en-US" sz="1100" dirty="0" smtClean="0"/>
              <a:t>– Test the smaller part of a system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384" y="4098756"/>
            <a:ext cx="3053260" cy="26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4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362075"/>
            <a:ext cx="7305675" cy="41338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56230" y="203628"/>
            <a:ext cx="10173269" cy="108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System test </a:t>
            </a:r>
            <a:r>
              <a:rPr lang="en-US" sz="1100" dirty="0" smtClean="0"/>
              <a:t>- Test a complete system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2368992" y="5566010"/>
            <a:ext cx="387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a plane for breaks while landing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40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56230" y="203628"/>
            <a:ext cx="10173269" cy="108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Automation test </a:t>
            </a:r>
            <a:r>
              <a:rPr lang="en-US" sz="1100" dirty="0" smtClean="0"/>
              <a:t>– repeatable, save and easy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5105368" y="5566010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Blocktest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98" y="3637127"/>
            <a:ext cx="2369502" cy="1862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4511390" y="1864394"/>
            <a:ext cx="3738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Easy to use</a:t>
            </a:r>
          </a:p>
          <a:p>
            <a:r>
              <a:rPr lang="en-US" dirty="0" smtClean="0"/>
              <a:t>Close to natural language as test case</a:t>
            </a:r>
          </a:p>
          <a:p>
            <a:r>
              <a:rPr lang="en-US" dirty="0" smtClean="0"/>
              <a:t>Modular</a:t>
            </a:r>
          </a:p>
          <a:p>
            <a:r>
              <a:rPr lang="en-US" dirty="0" smtClean="0"/>
              <a:t>Safe – each block is 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8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935" y="255943"/>
            <a:ext cx="1498127" cy="113612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Goal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7198" y="4295870"/>
            <a:ext cx="4655024" cy="125194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Best practices before starting</a:t>
            </a:r>
          </a:p>
          <a:p>
            <a:r>
              <a:rPr lang="en-US" dirty="0" smtClean="0"/>
              <a:t>Errors while you are writing</a:t>
            </a:r>
          </a:p>
          <a:p>
            <a:r>
              <a:rPr lang="en-US" dirty="0" smtClean="0"/>
              <a:t>Debugging the system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10"/>
          <a:stretch/>
        </p:blipFill>
        <p:spPr>
          <a:xfrm>
            <a:off x="4219645" y="1282888"/>
            <a:ext cx="3602582" cy="23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F10863-9430-40C9-960D-5EBD4FB2B86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56F41E-8611-42C0-BB60-F9D7656A9513}"/>
              </a:ext>
            </a:extLst>
          </p:cNvPr>
          <p:cNvSpPr txBox="1">
            <a:spLocks/>
          </p:cNvSpPr>
          <p:nvPr/>
        </p:nvSpPr>
        <p:spPr>
          <a:xfrm>
            <a:off x="3349016" y="144934"/>
            <a:ext cx="4791873" cy="872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a typeface="+mj-lt"/>
                <a:cs typeface="+mj-lt"/>
              </a:rPr>
              <a:t>Debugging time</a:t>
            </a:r>
            <a:endParaRPr lang="en-US" sz="5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C8B7D3-37A9-4C20-B236-C67327428224}"/>
              </a:ext>
            </a:extLst>
          </p:cNvPr>
          <p:cNvSpPr/>
          <p:nvPr/>
        </p:nvSpPr>
        <p:spPr>
          <a:xfrm>
            <a:off x="1476616" y="1607884"/>
            <a:ext cx="8714973" cy="915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ea typeface="+mn-lt"/>
                <a:cs typeface="+mn-lt"/>
              </a:rPr>
              <a:t>Debugger                           </a:t>
            </a:r>
            <a:r>
              <a:rPr lang="en-US" sz="4400" dirty="0">
                <a:ea typeface="+mn-lt"/>
                <a:cs typeface="+mn-lt"/>
              </a:rPr>
              <a:t>VS                    L</a:t>
            </a:r>
            <a:r>
              <a:rPr lang="en-US" sz="3200" dirty="0">
                <a:ea typeface="+mn-lt"/>
                <a:cs typeface="+mn-lt"/>
              </a:rPr>
              <a:t>ogger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612C9-184F-4817-8428-F9D205FA0B61}"/>
              </a:ext>
            </a:extLst>
          </p:cNvPr>
          <p:cNvSpPr txBox="1"/>
          <p:nvPr/>
        </p:nvSpPr>
        <p:spPr>
          <a:xfrm>
            <a:off x="1473493" y="31703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Simple development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E1508-A41E-423C-91D4-E9790820F994}"/>
              </a:ext>
            </a:extLst>
          </p:cNvPr>
          <p:cNvSpPr txBox="1"/>
          <p:nvPr/>
        </p:nvSpPr>
        <p:spPr>
          <a:xfrm>
            <a:off x="8068954" y="320239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Complex development</a:t>
            </a:r>
          </a:p>
          <a:p>
            <a:r>
              <a:rPr lang="en-US" dirty="0">
                <a:cs typeface="Calibri"/>
              </a:rPr>
              <a:t>Production</a:t>
            </a:r>
          </a:p>
        </p:txBody>
      </p:sp>
      <p:pic>
        <p:nvPicPr>
          <p:cNvPr id="15" name="Picture 15" descr="A construction site&#10;&#10;Description generated with very high confidence">
            <a:extLst>
              <a:ext uri="{FF2B5EF4-FFF2-40B4-BE49-F238E27FC236}">
                <a16:creationId xmlns:a16="http://schemas.microsoft.com/office/drawing/2014/main" id="{D5536D40-AA24-4AD7-9280-6705296BF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611" y="4261196"/>
            <a:ext cx="2335463" cy="1316766"/>
          </a:xfrm>
          <a:prstGeom prst="rect">
            <a:avLst/>
          </a:prstGeom>
        </p:spPr>
      </p:pic>
      <p:pic>
        <p:nvPicPr>
          <p:cNvPr id="17" name="Picture 17" descr="A picture containing person, man, sitting, front&#10;&#10;Description generated with very high confidence">
            <a:extLst>
              <a:ext uri="{FF2B5EF4-FFF2-40B4-BE49-F238E27FC236}">
                <a16:creationId xmlns:a16="http://schemas.microsoft.com/office/drawing/2014/main" id="{DA528A70-FD33-43BA-998E-E3D514616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4193230"/>
            <a:ext cx="1941095" cy="13056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0063D86-69C8-47DC-A280-458E4DD6340B}"/>
              </a:ext>
            </a:extLst>
          </p:cNvPr>
          <p:cNvSpPr/>
          <p:nvPr/>
        </p:nvSpPr>
        <p:spPr>
          <a:xfrm>
            <a:off x="93411" y="6329780"/>
            <a:ext cx="1831473" cy="421105"/>
          </a:xfr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My hidden hint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FE94A5-A2EB-45CB-8768-ED784C40B306}"/>
              </a:ext>
            </a:extLst>
          </p:cNvPr>
          <p:cNvSpPr txBox="1"/>
          <p:nvPr/>
        </p:nvSpPr>
        <p:spPr>
          <a:xfrm>
            <a:off x="9322790" y="638201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Learn to use good logging library</a:t>
            </a:r>
            <a:endParaRPr lang="en-US" sz="1000" dirty="0">
              <a:cs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DD31D2-37D0-482F-BB61-30EBEA18C8C8}"/>
              </a:ext>
            </a:extLst>
          </p:cNvPr>
          <p:cNvCxnSpPr/>
          <p:nvPr/>
        </p:nvCxnSpPr>
        <p:spPr>
          <a:xfrm flipV="1">
            <a:off x="1960419" y="6525490"/>
            <a:ext cx="7412181" cy="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5962" y="160409"/>
            <a:ext cx="6204045" cy="1325563"/>
          </a:xfrm>
        </p:spPr>
        <p:txBody>
          <a:bodyPr/>
          <a:lstStyle/>
          <a:p>
            <a:r>
              <a:rPr lang="en-US" dirty="0" smtClean="0"/>
              <a:t>Practices, break the stones</a:t>
            </a:r>
            <a:endParaRPr lang="en-US" dirty="0"/>
          </a:p>
        </p:txBody>
      </p:sp>
      <p:pic>
        <p:nvPicPr>
          <p:cNvPr id="2050" name="Picture 2" descr="Think prison labor is a form of slavery? Think again - Los Angeles Tim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714" y="3113903"/>
            <a:ext cx="3525610" cy="158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21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015" y="2509712"/>
            <a:ext cx="4431465" cy="1325563"/>
          </a:xfrm>
        </p:spPr>
        <p:txBody>
          <a:bodyPr>
            <a:noAutofit/>
          </a:bodyPr>
          <a:lstStyle/>
          <a:p>
            <a:r>
              <a:rPr lang="en-US" sz="5400" dirty="0" smtClean="0"/>
              <a:t>Before starting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0" y="6014949"/>
            <a:ext cx="839195" cy="7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2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0CB6-69C4-4FFB-8E12-25508335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408" y="-64295"/>
            <a:ext cx="6042581" cy="10908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cs typeface="Calibri Light"/>
              </a:rPr>
              <a:t>Tools and </a:t>
            </a:r>
            <a:r>
              <a:rPr lang="en-US" sz="5400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4A9C4-854C-4EA6-85B1-3CFF8286A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297572"/>
            <a:ext cx="5856705" cy="24129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Use proper tools for the job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4" name="Picture 4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6897C056-2907-4010-B549-E712887E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51" y="1790891"/>
            <a:ext cx="3291305" cy="4285536"/>
          </a:xfrm>
          <a:prstGeom prst="rect">
            <a:avLst/>
          </a:prstGeom>
        </p:spPr>
      </p:pic>
      <p:pic>
        <p:nvPicPr>
          <p:cNvPr id="7" name="Picture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128FBD5-8103-497C-B17E-4CC32786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557" y="1680740"/>
            <a:ext cx="2054727" cy="26944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00D8DD-AF8D-4B67-BE60-C01F0B6819C3}"/>
              </a:ext>
            </a:extLst>
          </p:cNvPr>
          <p:cNvSpPr/>
          <p:nvPr/>
        </p:nvSpPr>
        <p:spPr>
          <a:xfrm>
            <a:off x="7921643" y="2580999"/>
            <a:ext cx="1655978" cy="265246"/>
          </a:xfr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My hidden hint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0800EF2-E816-491F-8336-11650F408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08" t="-2905" r="343" b="2490"/>
          <a:stretch/>
        </p:blipFill>
        <p:spPr>
          <a:xfrm>
            <a:off x="10262226" y="4990809"/>
            <a:ext cx="1954093" cy="1491578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14C161-45BC-4631-A4B8-DC4CC7530948}"/>
              </a:ext>
            </a:extLst>
          </p:cNvPr>
          <p:cNvCxnSpPr/>
          <p:nvPr/>
        </p:nvCxnSpPr>
        <p:spPr>
          <a:xfrm>
            <a:off x="9336022" y="2713622"/>
            <a:ext cx="820819" cy="30065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813E9D7-BE07-484C-AF01-44C14BE4DD5D}"/>
              </a:ext>
            </a:extLst>
          </p:cNvPr>
          <p:cNvSpPr/>
          <p:nvPr/>
        </p:nvSpPr>
        <p:spPr>
          <a:xfrm>
            <a:off x="10407149" y="4832517"/>
            <a:ext cx="802105" cy="588210"/>
          </a:xfrm>
          <a:prstGeom prst="ellipse">
            <a:avLst/>
          </a:prstGeom>
          <a:solidFill>
            <a:srgbClr val="FF4747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812956" y="740775"/>
            <a:ext cx="1575487" cy="420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ea typeface="+mn-lt"/>
                <a:cs typeface="+mn-lt"/>
              </a:rPr>
              <a:t>The first step</a:t>
            </a:r>
            <a:endParaRPr lang="en-US" sz="20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 rot="1707490">
            <a:off x="7715412" y="5863579"/>
            <a:ext cx="2693473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Google Sans"/>
              </a:rPr>
              <a:t>ultimate choice for life</a:t>
            </a:r>
            <a:r>
              <a:rPr kumimoji="0" lang="en-US" altLang="en-US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b="0" i="1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32139-5888-4B21-9EE7-A0C152ECA44D}"/>
              </a:ext>
            </a:extLst>
          </p:cNvPr>
          <p:cNvSpPr txBox="1"/>
          <p:nvPr/>
        </p:nvSpPr>
        <p:spPr>
          <a:xfrm>
            <a:off x="4396874" y="4764505"/>
            <a:ext cx="49890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Check new technology with care</a:t>
            </a:r>
            <a:r>
              <a:rPr lang="en-US" sz="2800" dirty="0">
                <a:cs typeface="Calibri"/>
              </a:rPr>
              <a:t>​</a:t>
            </a:r>
            <a:endParaRPr lang="en-US" sz="2800" dirty="0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4469992" y="5532044"/>
            <a:ext cx="3562482" cy="108876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1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Google Sans"/>
              </a:rPr>
              <a:t>Obsolete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i="1" dirty="0" smtClean="0">
                <a:solidFill>
                  <a:schemeClr val="accent1"/>
                </a:solidFill>
                <a:latin typeface="Google Sans"/>
              </a:rPr>
              <a:t>No more support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1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Google Sans"/>
              </a:rPr>
              <a:t>Too</a:t>
            </a:r>
            <a:r>
              <a:rPr kumimoji="0" lang="en-US" altLang="en-US" b="1" i="1" u="none" strike="noStrike" cap="none" normalizeH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Google Sans"/>
              </a:rPr>
              <a:t> </a:t>
            </a:r>
            <a:r>
              <a:rPr kumimoji="0" lang="en-US" altLang="en-US" b="1" i="1" u="none" strike="noStrike" cap="none" normalizeH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Google Sans"/>
              </a:rPr>
              <a:t>new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i="1" baseline="0" dirty="0" smtClean="0">
                <a:solidFill>
                  <a:schemeClr val="accent1"/>
                </a:solidFill>
                <a:latin typeface="Google Sans"/>
              </a:rPr>
              <a:t>The</a:t>
            </a:r>
            <a:r>
              <a:rPr lang="en-US" altLang="en-US" b="1" i="1" dirty="0" smtClean="0">
                <a:solidFill>
                  <a:schemeClr val="accent1"/>
                </a:solidFill>
                <a:latin typeface="Google Sans"/>
              </a:rPr>
              <a:t> new version problem</a:t>
            </a:r>
            <a:endParaRPr kumimoji="0" lang="en-US" altLang="en-US" b="1" i="1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6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0CB6-69C4-4FFB-8E12-25508335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756" y="-39887"/>
            <a:ext cx="5796947" cy="10908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cs typeface="Calibri Light"/>
              </a:rPr>
              <a:t>The right tools</a:t>
            </a:r>
            <a:br>
              <a:rPr lang="en-US" sz="5400" dirty="0" smtClean="0">
                <a:cs typeface="Calibri Light"/>
              </a:rPr>
            </a:b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5436973" y="858795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cs typeface="Calibri Light"/>
              </a:rPr>
              <a:t>example</a:t>
            </a:r>
            <a:endParaRPr lang="en-US" sz="1000" dirty="0"/>
          </a:p>
        </p:txBody>
      </p:sp>
      <p:pic>
        <p:nvPicPr>
          <p:cNvPr id="1026" name="Picture 2" descr="Android Application - VisiBit Technolog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88" y="3464202"/>
            <a:ext cx="3427884" cy="21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 PRO 3.2L HDPE Heavy Duty Funnel | RS Compon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252" y="1911076"/>
            <a:ext cx="1217962" cy="11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pload.wikimedia.org/wikipedia/commons/thumb/1/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94" y="1367635"/>
            <a:ext cx="714049" cy="80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Install Oracle Java 12 (JDK 12) In Ubuntu, Linux Mint Or Debian  (Using PPA) - OceanLinu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44" y="1450247"/>
            <a:ext cx="1249886" cy="78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4824387" y="2292093"/>
            <a:ext cx="18534" cy="801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2616" y="3614352"/>
            <a:ext cx="223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development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103973" y="3608174"/>
            <a:ext cx="22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is Java native!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652037"/>
            <a:ext cx="10515599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dirty="0">
                <a:cs typeface="Calibri Light"/>
              </a:rPr>
              <a:t>The naming convention</a:t>
            </a:r>
            <a:br>
              <a:rPr lang="en-US" sz="5400" dirty="0">
                <a:cs typeface="Calibri Light"/>
              </a:rPr>
            </a:br>
            <a:r>
              <a:rPr lang="en-US" sz="5400" dirty="0">
                <a:cs typeface="Calibri Light"/>
              </a:rPr>
              <a:t>and the programming rules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1641472"/>
            <a:ext cx="10515599" cy="420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 </a:t>
            </a:r>
            <a:r>
              <a:rPr lang="en-US" sz="2000" dirty="0" smtClean="0">
                <a:ea typeface="+mn-lt"/>
                <a:cs typeface="+mn-lt"/>
              </a:rPr>
              <a:t>second </a:t>
            </a:r>
            <a:r>
              <a:rPr lang="en-US" sz="2000" dirty="0">
                <a:ea typeface="+mn-lt"/>
                <a:cs typeface="+mn-lt"/>
              </a:rPr>
              <a:t>step before start a new project is to choose (and to write) clear rules</a:t>
            </a:r>
            <a:endParaRPr lang="en-US" sz="2000" dirty="0"/>
          </a:p>
        </p:txBody>
      </p:sp>
      <p:pic>
        <p:nvPicPr>
          <p:cNvPr id="7" name="Picture 7" descr="A red stop sign sitting on the side&#10;&#10;Description generated with high confidence">
            <a:extLst>
              <a:ext uri="{FF2B5EF4-FFF2-40B4-BE49-F238E27FC236}">
                <a16:creationId xmlns:a16="http://schemas.microsoft.com/office/drawing/2014/main" id="{FA61D6EC-3E23-40CE-9142-70DCBF59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91" y="2599065"/>
            <a:ext cx="5921670" cy="2856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2C3993-A091-4358-88E5-32BA564A1AF8}"/>
              </a:ext>
            </a:extLst>
          </p:cNvPr>
          <p:cNvSpPr txBox="1"/>
          <p:nvPr/>
        </p:nvSpPr>
        <p:spPr>
          <a:xfrm>
            <a:off x="8065584" y="3541609"/>
            <a:ext cx="274320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Order first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cs typeface="Calibri"/>
              </a:rPr>
              <a:t>Naming conventions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cs typeface="Calibri"/>
              </a:rPr>
              <a:t>Programming 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F7357-1F00-4487-B5AD-48DA6B01CAF3}"/>
              </a:ext>
            </a:extLst>
          </p:cNvPr>
          <p:cNvSpPr txBox="1"/>
          <p:nvPr/>
        </p:nvSpPr>
        <p:spPr>
          <a:xfrm>
            <a:off x="8066954" y="6328834"/>
            <a:ext cx="386435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hlinkClick r:id="rId3"/>
              </a:rPr>
              <a:t>https://google.github.io/styleguide/cppguide.html</a:t>
            </a:r>
            <a:endParaRPr lang="en-US" sz="1400" dirty="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FC5E28-ECB2-49F2-86A1-606009581244}"/>
              </a:ext>
            </a:extLst>
          </p:cNvPr>
          <p:cNvSpPr/>
          <p:nvPr/>
        </p:nvSpPr>
        <p:spPr>
          <a:xfrm>
            <a:off x="2894096" y="5741570"/>
            <a:ext cx="1831473" cy="421105"/>
          </a:xfr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My hidden hint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40EBC5C-E27E-432B-81B3-348B68202F2B}"/>
              </a:ext>
            </a:extLst>
          </p:cNvPr>
          <p:cNvCxnSpPr/>
          <p:nvPr/>
        </p:nvCxnSpPr>
        <p:spPr>
          <a:xfrm>
            <a:off x="4768181" y="5951286"/>
            <a:ext cx="3300662" cy="57350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actrian camel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692" y="2334731"/>
            <a:ext cx="1323181" cy="1050600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6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613" y="287689"/>
            <a:ext cx="10515599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dirty="0">
                <a:cs typeface="Calibri Light"/>
              </a:rPr>
              <a:t>The comments and the names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457116" y="2037568"/>
            <a:ext cx="10515599" cy="420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To comment or not to comment?</a:t>
            </a:r>
            <a:endParaRPr lang="en-US" dirty="0"/>
          </a:p>
        </p:txBody>
      </p:sp>
      <p:pic>
        <p:nvPicPr>
          <p:cNvPr id="4" name="Picture 7" descr="A close up of a toy&#10;&#10;Description generated with high confidence">
            <a:extLst>
              <a:ext uri="{FF2B5EF4-FFF2-40B4-BE49-F238E27FC236}">
                <a16:creationId xmlns:a16="http://schemas.microsoft.com/office/drawing/2014/main" id="{6369B46A-526C-4366-B115-05AE3132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42" y="2459340"/>
            <a:ext cx="2743200" cy="183237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3F02FA7-E678-4D88-9368-A7F38585905B}"/>
              </a:ext>
            </a:extLst>
          </p:cNvPr>
          <p:cNvSpPr txBox="1">
            <a:spLocks/>
          </p:cNvSpPr>
          <p:nvPr/>
        </p:nvSpPr>
        <p:spPr>
          <a:xfrm>
            <a:off x="2614862" y="2918547"/>
            <a:ext cx="10515599" cy="420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n-lt"/>
                <a:cs typeface="+mn-lt"/>
              </a:rPr>
              <a:t>The key: choose right names</a:t>
            </a:r>
            <a:endParaRPr lang="en-US" dirty="0"/>
          </a:p>
        </p:txBody>
      </p:sp>
      <p:pic>
        <p:nvPicPr>
          <p:cNvPr id="11" name="Picture 11" descr="A picture containing person, sitting, little, table&#10;&#10;Description generated with very high confidence">
            <a:extLst>
              <a:ext uri="{FF2B5EF4-FFF2-40B4-BE49-F238E27FC236}">
                <a16:creationId xmlns:a16="http://schemas.microsoft.com/office/drawing/2014/main" id="{7B19F893-A648-43A2-BC12-41E3DED2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86" y="3519989"/>
            <a:ext cx="2619375" cy="1743075"/>
          </a:xfrm>
          <a:prstGeom prst="rect">
            <a:avLst/>
          </a:prstGeom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C3F8005B-34C9-4838-AA63-9B2BE5586951}"/>
              </a:ext>
            </a:extLst>
          </p:cNvPr>
          <p:cNvSpPr txBox="1"/>
          <p:nvPr/>
        </p:nvSpPr>
        <p:spPr>
          <a:xfrm>
            <a:off x="313841" y="5802823"/>
            <a:ext cx="7302283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Note </a:t>
            </a:r>
            <a:r>
              <a:rPr lang="it-IT" sz="1400" dirty="0" err="1"/>
              <a:t>interesting</a:t>
            </a:r>
            <a:r>
              <a:rPr lang="it-IT" sz="1400" dirty="0"/>
              <a:t> by Joel:</a:t>
            </a:r>
            <a:endParaRPr lang="it-IT" sz="1400" dirty="0">
              <a:cs typeface="Calibri"/>
            </a:endParaRPr>
          </a:p>
          <a:p>
            <a:r>
              <a:rPr lang="it-IT" sz="1400" dirty="0"/>
              <a:t>the </a:t>
            </a:r>
            <a:r>
              <a:rPr lang="it-IT" sz="1400" dirty="0" err="1"/>
              <a:t>infamous</a:t>
            </a:r>
            <a:r>
              <a:rPr lang="it-IT" sz="1400" dirty="0"/>
              <a:t> </a:t>
            </a:r>
            <a:r>
              <a:rPr lang="it-IT" sz="1400" dirty="0" err="1"/>
              <a:t>Hungarian</a:t>
            </a:r>
            <a:r>
              <a:rPr lang="it-IT" sz="1400" dirty="0"/>
              <a:t> naming convention</a:t>
            </a:r>
          </a:p>
          <a:p>
            <a:r>
              <a:rPr lang="en-US" sz="1400" dirty="0">
                <a:ea typeface="+mn-lt"/>
                <a:cs typeface="+mn-lt"/>
                <a:hlinkClick r:id="rId4"/>
              </a:rPr>
              <a:t>https://www.joelonsoftware.com/2005/05/11/making-wrong-code-look-wrong/</a:t>
            </a:r>
            <a:endParaRPr lang="it-IT" sz="1400">
              <a:ea typeface="+mn-lt"/>
              <a:cs typeface="+mn-lt"/>
            </a:endParaRPr>
          </a:p>
          <a:p>
            <a:endParaRPr lang="it-IT" sz="1400" dirty="0"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4194" y="4391010"/>
            <a:ext cx="2339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Difficult to maintain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 repeat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465" y="0"/>
            <a:ext cx="6771595" cy="1325563"/>
          </a:xfrm>
        </p:spPr>
        <p:txBody>
          <a:bodyPr>
            <a:noAutofit/>
          </a:bodyPr>
          <a:lstStyle/>
          <a:p>
            <a:r>
              <a:rPr lang="en-US" sz="5400" dirty="0" smtClean="0"/>
              <a:t>Software architecture</a:t>
            </a:r>
            <a:endParaRPr lang="en-US" sz="5400" dirty="0"/>
          </a:p>
        </p:txBody>
      </p:sp>
      <p:pic>
        <p:nvPicPr>
          <p:cNvPr id="3074" name="Picture 2" descr="The Perfect Tool for The Simulation of Large-Scale, Modern and Complex  Power Systems | EMT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21" y="1630956"/>
            <a:ext cx="5350476" cy="258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85302" y="4333053"/>
            <a:ext cx="673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down only the main part and  the general lines of your software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2626" y="4893276"/>
            <a:ext cx="7374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Choose UML language to be generic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 careful with 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architecture will change for sure in the next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too complex and rigid architecture won’t let you make the new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Prefer deployment diagram, and design at components level</a:t>
            </a:r>
            <a:endParaRPr lang="en-US" dirty="0"/>
          </a:p>
        </p:txBody>
      </p:sp>
      <p:cxnSp>
        <p:nvCxnSpPr>
          <p:cNvPr id="7" name="Elbow Connector 6"/>
          <p:cNvCxnSpPr/>
          <p:nvPr/>
        </p:nvCxnSpPr>
        <p:spPr>
          <a:xfrm rot="10800000">
            <a:off x="5890740" y="5314267"/>
            <a:ext cx="1554207" cy="179173"/>
          </a:xfrm>
          <a:prstGeom prst="bentConnector3">
            <a:avLst>
              <a:gd name="adj1" fmla="val -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176" y="913754"/>
            <a:ext cx="18421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Mostly if you are on Agile group</a:t>
            </a:r>
            <a:endParaRPr lang="en-US" sz="1000" dirty="0"/>
          </a:p>
        </p:txBody>
      </p:sp>
      <p:sp>
        <p:nvSpPr>
          <p:cNvPr id="16" name="Up Arrow 15"/>
          <p:cNvSpPr/>
          <p:nvPr/>
        </p:nvSpPr>
        <p:spPr>
          <a:xfrm rot="5400000">
            <a:off x="2111460" y="5710213"/>
            <a:ext cx="429397" cy="93293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6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</TotalTime>
  <Words>900</Words>
  <Application>Microsoft Office PowerPoint</Application>
  <PresentationFormat>Widescreen</PresentationFormat>
  <Paragraphs>155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Google Sans</vt:lpstr>
      <vt:lpstr>Merriweather</vt:lpstr>
      <vt:lpstr>Roboto</vt:lpstr>
      <vt:lpstr>Segoe UI</vt:lpstr>
      <vt:lpstr>office theme</vt:lpstr>
      <vt:lpstr>Programming best practices and other stuff about the barbarians  (the first day) </vt:lpstr>
      <vt:lpstr>The first SW principle</vt:lpstr>
      <vt:lpstr>Goal</vt:lpstr>
      <vt:lpstr>Before starting</vt:lpstr>
      <vt:lpstr>Tools and technology</vt:lpstr>
      <vt:lpstr>The right tools </vt:lpstr>
      <vt:lpstr>The naming convention and the programming rules</vt:lpstr>
      <vt:lpstr>The comments and the names</vt:lpstr>
      <vt:lpstr>Software architecture</vt:lpstr>
      <vt:lpstr>Now is developing time</vt:lpstr>
      <vt:lpstr>PowerPoint Presentation</vt:lpstr>
      <vt:lpstr>PowerPoint Presentation</vt:lpstr>
      <vt:lpstr>The second SW principle</vt:lpstr>
      <vt:lpstr>Software quality I (compile so it works) The Coke problem(Siemens 2010, OEE market)</vt:lpstr>
      <vt:lpstr>The third SW principle</vt:lpstr>
      <vt:lpstr>Software quality II (my machine) The delivery problem(Siemens 2012, OEE market)</vt:lpstr>
      <vt:lpstr>Always think generic (not only what you guess they can ask you in the future)</vt:lpstr>
      <vt:lpstr>Software quality III (be generic) The dynamometric wrench problem(Atlas-copco 2017)</vt:lpstr>
      <vt:lpstr>Refactoring (the code smells)</vt:lpstr>
      <vt:lpstr>Example of a technical debit </vt:lpstr>
      <vt:lpstr>Software quality IV (refactoring) The Tetra nightmare(Marconi 1998, the TETRA standard with Nokia)</vt:lpstr>
      <vt:lpstr>Code optimization (Clear code first)</vt:lpstr>
      <vt:lpstr>Software quality V(optimization)  100K Dollars(Ratioconsulta 2009, the telephone calls market)</vt:lpstr>
      <vt:lpstr>Testing and Debugging</vt:lpstr>
      <vt:lpstr>- Agile group collaboration vs Waterfall approach - Unit test (Java, C++) - Integration test - System test</vt:lpstr>
      <vt:lpstr>PowerPoint Presentation</vt:lpstr>
      <vt:lpstr>Mock and Stub</vt:lpstr>
      <vt:lpstr>PowerPoint Presentation</vt:lpstr>
      <vt:lpstr>PowerPoint Presentation</vt:lpstr>
      <vt:lpstr>PowerPoint Presentation</vt:lpstr>
      <vt:lpstr>Practices, break the stones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Luca Tricerri</cp:lastModifiedBy>
  <cp:revision>1154</cp:revision>
  <dcterms:created xsi:type="dcterms:W3CDTF">2020-04-14T13:19:24Z</dcterms:created>
  <dcterms:modified xsi:type="dcterms:W3CDTF">2020-11-19T07:54:06Z</dcterms:modified>
</cp:coreProperties>
</file>